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slide" Target="slides/slide37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deinwp.com/blog/angular-vs-vue-vs-react/" TargetMode="External"/><Relationship Id="rId3" Type="http://schemas.openxmlformats.org/officeDocument/2006/relationships/hyperlink" Target="https://angular.io/" TargetMode="External"/><Relationship Id="rId4" Type="http://schemas.openxmlformats.org/officeDocument/2006/relationships/hyperlink" Target="https://reactjs.org/" TargetMode="External"/><Relationship Id="rId5" Type="http://schemas.openxmlformats.org/officeDocument/2006/relationships/hyperlink" Target="https://vuejs.org/v2/guide/" TargetMode="External"/><Relationship Id="rId6" Type="http://schemas.openxmlformats.org/officeDocument/2006/relationships/hyperlink" Target="https://en.wikipedia.org/wiki/Single-page_application" TargetMode="External"/><Relationship Id="rId7" Type="http://schemas.openxmlformats.org/officeDocument/2006/relationships/hyperlink" Target="https://medium.com/@pshrmn/demystifying-single-page-applications-3068d0555d46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egatesite.com/tutorial-on-react-router-dom-for-beginners/#:~:text=%20React%20Router%20Dom%20Component%20%201%20Router,of%20the%20Route%20and%20will%20only...%20More%20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jXPoqwO3ygI" TargetMode="External"/><Relationship Id="rId3" Type="http://schemas.openxmlformats.org/officeDocument/2006/relationships/hyperlink" Target="https://stackoverflow.com/questions/42616120/what-is-the-relationship-between-node-js-and-v8#:~:text=V8%20is%20the%20Javascript%20engine%20inside%20of%20node.js,Chrome%20to%20run%20javascript%20in%20the%20Chrome%20browser" TargetMode="External"/><Relationship Id="rId4" Type="http://schemas.openxmlformats.org/officeDocument/2006/relationships/hyperlink" Target="https://youtu.be/jXPoqwO3ygI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b4371b7_0_10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b4371b7_0_10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bab4371b7_0_10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bab4371b7_0_10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bab4371b7_0_1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9bab4371b7_0_1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9bab4371b7_0_110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8648faa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a08648faa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Resources: https://expressjs.com/en/5x/api.html</a:t>
            </a:r>
            <a:endParaRPr/>
          </a:p>
        </p:txBody>
      </p:sp>
      <p:sp>
        <p:nvSpPr>
          <p:cNvPr id="291" name="Google Shape;291;ga08648faad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08648faa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08648faa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08648faa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08648faa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08648faa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08648faa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bab4371b7_0_7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9bab4371b7_0_7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bab4371b7_0_5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9bab4371b7_0_5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bab4371b7_0_5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9bab4371b7_0_5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9bab4371b7_0_5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bab4371b7_0_5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9bab4371b7_0_5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Resources: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u="sng">
                <a:solidFill>
                  <a:schemeClr val="hlink"/>
                </a:solidFill>
                <a:hlinkClick r:id="rId2"/>
              </a:rPr>
              <a:t>https://www.codeinwp.com/blog/angular-vs-vue-vs-react/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u="sng">
                <a:solidFill>
                  <a:schemeClr val="hlink"/>
                </a:solidFill>
                <a:hlinkClick r:id="rId3"/>
              </a:rPr>
              <a:t>https://angular.io/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u="sng">
                <a:solidFill>
                  <a:schemeClr val="hlink"/>
                </a:solidFill>
                <a:hlinkClick r:id="rId4"/>
              </a:rPr>
              <a:t>https://reactjs.org/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u="sng">
                <a:solidFill>
                  <a:schemeClr val="hlink"/>
                </a:solidFill>
                <a:hlinkClick r:id="rId5"/>
              </a:rPr>
              <a:t>https://vuejs.org/v2/guide/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u="sng">
                <a:solidFill>
                  <a:schemeClr val="hlink"/>
                </a:solidFill>
                <a:hlinkClick r:id="rId6"/>
              </a:rPr>
              <a:t>https://en.wikipedia.org/wiki/Single-page_application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u="sng">
                <a:solidFill>
                  <a:schemeClr val="hlink"/>
                </a:solidFill>
                <a:hlinkClick r:id="rId7"/>
              </a:rPr>
              <a:t>https://medium.com/@pshrmn/demystifying-single-page-applications-3068d0555d46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9bab4371b7_0_5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bab4371b7_0_10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bab4371b7_0_10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bab4371b7_0_5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9bab4371b7_0_5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Resources: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https://stackshare.io/react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https://www.intertech.com/Blog/react-tutorial-when-to-use-react-and-why/</a:t>
            </a:r>
            <a:endParaRPr/>
          </a:p>
        </p:txBody>
      </p:sp>
      <p:sp>
        <p:nvSpPr>
          <p:cNvPr id="359" name="Google Shape;359;g9bab4371b7_0_5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bab4371b7_0_5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9bab4371b7_0_5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NodeJS: https://nodejs.org/en/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https://reactjs.org/docs/create-a-new-react-app.html#create-react-app</a:t>
            </a:r>
            <a:endParaRPr/>
          </a:p>
        </p:txBody>
      </p:sp>
      <p:sp>
        <p:nvSpPr>
          <p:cNvPr id="367" name="Google Shape;367;g9bab4371b7_0_5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bab4371b7_0_5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9bab4371b7_0_5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https://reactjs.org/docs/faq-structure.html#is-there-a-recommended-way-to-structure-react-projects</a:t>
            </a:r>
            <a:endParaRPr/>
          </a:p>
        </p:txBody>
      </p:sp>
      <p:sp>
        <p:nvSpPr>
          <p:cNvPr id="375" name="Google Shape;375;g9bab4371b7_0_5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bab4371b7_0_5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9bab4371b7_0_5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Resources: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https://reactjs.org/docs/components-and-props.html</a:t>
            </a:r>
            <a:endParaRPr/>
          </a:p>
        </p:txBody>
      </p:sp>
      <p:sp>
        <p:nvSpPr>
          <p:cNvPr id="384" name="Google Shape;384;g9bab4371b7_0_5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bab4371b7_0_5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9bab4371b7_0_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https://reactjs.org/docs/introducing-jsx.html</a:t>
            </a:r>
            <a:endParaRPr/>
          </a:p>
        </p:txBody>
      </p:sp>
      <p:sp>
        <p:nvSpPr>
          <p:cNvPr id="392" name="Google Shape;392;g9bab4371b7_0_5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bab4371b7_0_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9bab4371b7_0_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https://reactjs.org/docs/faq-internals.html#what-is-the-virtual-dom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https://reactjs.org/docs/fragments.html</a:t>
            </a:r>
            <a:endParaRPr/>
          </a:p>
        </p:txBody>
      </p:sp>
      <p:sp>
        <p:nvSpPr>
          <p:cNvPr id="400" name="Google Shape;400;g9bab4371b7_0_5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bab4371b7_0_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9bab4371b7_0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https://reactjs.org/docs/components-and-props.html#props-are-read-only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https://reactjs.org/docs/state-and-lifecycle.html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https://reactjs.org/docs/state-and-lifecycle.html#the-data-flows-down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9bab4371b7_0_6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bab4371b7_0_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9bab4371b7_0_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setState is the only way to initiate a re-render on changing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DO NOT change the state directly (this.state.name = ‘new name’) as the component will not re-render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https://reactjs.org/docs/state-and-lifecycle.html#using-state-correctly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https://reactjs.org/docs/state-and-lifecycle.html#state-updates-may-be-asynchronous</a:t>
            </a:r>
            <a:endParaRPr/>
          </a:p>
        </p:txBody>
      </p:sp>
      <p:sp>
        <p:nvSpPr>
          <p:cNvPr id="418" name="Google Shape;418;g9bab4371b7_0_6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bab4371b7_0_6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9bab4371b7_0_6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https://reactjs.org/docs/handling-events.html</a:t>
            </a:r>
            <a:endParaRPr/>
          </a:p>
        </p:txBody>
      </p:sp>
      <p:sp>
        <p:nvSpPr>
          <p:cNvPr id="426" name="Google Shape;426;g9bab4371b7_0_6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bab4371b7_0_6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9bab4371b7_0_6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bab4371b7_0_9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9bab4371b7_0_96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7" name="Google Shape;227;g9bab4371b7_0_96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bab4371b7_0_6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9bab4371b7_0_6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ar"/>
              <a:t>Easier to read and write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ar"/>
              <a:t>Doesn’t have lifecycle methods (efficient in rendering)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ar"/>
              <a:t>Used in small components, when rendering doesn’t cost much</a:t>
            </a:r>
            <a:endParaRPr/>
          </a:p>
        </p:txBody>
      </p:sp>
      <p:sp>
        <p:nvSpPr>
          <p:cNvPr id="440" name="Google Shape;440;g9bab4371b7_0_6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bab4371b7_0_6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9bab4371b7_0_6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ar"/>
              <a:t>Forces new logic in ComponentShouldUpdate method (Shallow comparison)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ar"/>
              <a:t>Used when Lifecycle methods or State is needed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ar"/>
              <a:t>https://medium.com/groww-engineering/stateless-component-vs-pure-component-d2af88a1200b</a:t>
            </a:r>
            <a:endParaRPr/>
          </a:p>
        </p:txBody>
      </p:sp>
      <p:sp>
        <p:nvSpPr>
          <p:cNvPr id="448" name="Google Shape;448;g9bab4371b7_0_6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bab4371b7_0_6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9bab4371b7_0_6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key prop is used by the Virtual DOM for rendering optimizations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If key prop is not provided React will run but generates an error in the console</a:t>
            </a:r>
            <a:endParaRPr/>
          </a:p>
        </p:txBody>
      </p:sp>
      <p:sp>
        <p:nvSpPr>
          <p:cNvPr id="456" name="Google Shape;456;g9bab4371b7_0_6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bab4371b7_0_6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9bab4371b7_0_6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https://reacttraining.com/react-router/web</a:t>
            </a:r>
            <a:endParaRPr/>
          </a:p>
        </p:txBody>
      </p:sp>
      <p:sp>
        <p:nvSpPr>
          <p:cNvPr id="464" name="Google Shape;464;g9bab4371b7_0_6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bab4371b7_0_6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9bab4371b7_0_6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Resources: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u="sng">
                <a:solidFill>
                  <a:schemeClr val="hlink"/>
                </a:solidFill>
                <a:hlinkClick r:id="rId2"/>
              </a:rPr>
              <a:t>https://seegatesite.com/tutorial-on-react-router-dom-for-beginners/#:~:text=%20React%20Router%20Dom%20Component%20%201%20Router,of%20the%20Route%20and%20will%20only...%20More%20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Explain: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Router component should wrap the App 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Route component is used to generate the main router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Switch component is used to avoid rendering more than one valid path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Redirect is used to redirect users from a path to another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Link component is used instead of a tag to move from a path to another inside the app</a:t>
            </a:r>
            <a:endParaRPr/>
          </a:p>
        </p:txBody>
      </p:sp>
      <p:sp>
        <p:nvSpPr>
          <p:cNvPr id="472" name="Google Shape;472;g9bab4371b7_0_6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bab4371b7_0_6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9bab4371b7_0_6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https://reactjs.org/docs/context.html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https://redux.js.org/</a:t>
            </a:r>
            <a:endParaRPr/>
          </a:p>
        </p:txBody>
      </p:sp>
      <p:sp>
        <p:nvSpPr>
          <p:cNvPr id="479" name="Google Shape;479;g9bab4371b7_0_6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bab4371b7_0_7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9bab4371b7_0_7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bab4371b7_0_110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9bab4371b7_0_110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9bab4371b7_0_110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9bab4371b7_0_109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9bab4371b7_0_109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9bab4371b7_0_109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bab4371b7_0_9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bab4371b7_0_9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bab4371b7_0_3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bab4371b7_0_3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Resources and videos: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000">
                <a:solidFill>
                  <a:schemeClr val="hlink"/>
                </a:solidFill>
                <a:uFill>
                  <a:noFill/>
                </a:uFill>
                <a:hlinkClick r:id="rId2"/>
              </a:rPr>
              <a:t>https://youtu.be/jXPoqwO3ygI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u="sng">
                <a:solidFill>
                  <a:schemeClr val="hlink"/>
                </a:solidFill>
                <a:hlinkClick r:id="rId3"/>
              </a:rPr>
              <a:t>https://stackoverflow.com/questions/42616120/what-is-the-relationship-between-node-js-and-v8#:~:text=V8%20is%20the%20Javascript%20engine%20inside%20of%20node.js,Chrome%20to%20run%20javascript%20in%20the%20Chrome%20browser</a:t>
            </a:r>
            <a:r>
              <a:rPr lang="a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uFill>
                <a:noFill/>
              </a:uFill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bab4371b7_0_4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bab4371b7_0_4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bab4371b7_0_4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bab4371b7_0_4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>
                <a:solidFill>
                  <a:schemeClr val="dk1"/>
                </a:solidFill>
              </a:rPr>
              <a:t>Resources: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>
                <a:solidFill>
                  <a:schemeClr val="dk1"/>
                </a:solidFill>
              </a:rPr>
              <a:t>https://javascriptbit.com/what-is-the-event-loop-in-javascript/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bab4371b7_0_4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bab4371b7_0_4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bab4371b7_0_5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bab4371b7_0_5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تنسيق مخصص">
  <p:cSld name="AUTOLAYOUT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7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تنسيق مخصص 1">
  <p:cSld name="AUTOLAYOUT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8"/>
          <p:cNvSpPr/>
          <p:nvPr/>
        </p:nvSpPr>
        <p:spPr>
          <a:xfrm>
            <a:off x="0" y="1681050"/>
            <a:ext cx="9144000" cy="17814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8"/>
          <p:cNvSpPr txBox="1"/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31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Node Js and why?</a:t>
            </a:r>
            <a:endParaRPr/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866" y="1172343"/>
            <a:ext cx="5586039" cy="341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450" y="687200"/>
            <a:ext cx="5693949" cy="32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700" y="598500"/>
            <a:ext cx="3465849" cy="346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0"/>
          <p:cNvPicPr preferRelativeResize="0"/>
          <p:nvPr/>
        </p:nvPicPr>
        <p:blipFill rotWithShape="1">
          <a:blip r:embed="rId4">
            <a:alphaModFix/>
          </a:blip>
          <a:srcRect b="13971" l="1280" r="41284" t="0"/>
          <a:stretch/>
        </p:blipFill>
        <p:spPr>
          <a:xfrm>
            <a:off x="584375" y="1121125"/>
            <a:ext cx="4420200" cy="8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0"/>
          <p:cNvSpPr txBox="1"/>
          <p:nvPr/>
        </p:nvSpPr>
        <p:spPr>
          <a:xfrm>
            <a:off x="2220150" y="241100"/>
            <a:ext cx="4329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4700">
                <a:solidFill>
                  <a:schemeClr val="lt1"/>
                </a:solidFill>
              </a:rPr>
              <a:t>Express</a:t>
            </a:r>
            <a:endParaRPr sz="4700">
              <a:solidFill>
                <a:schemeClr val="lt1"/>
              </a:solidFill>
            </a:endParaRPr>
          </a:p>
        </p:txBody>
      </p:sp>
      <p:pic>
        <p:nvPicPr>
          <p:cNvPr id="296" name="Google Shape;29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375" y="2109962"/>
            <a:ext cx="34004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375" y="2844437"/>
            <a:ext cx="54006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 txBox="1"/>
          <p:nvPr/>
        </p:nvSpPr>
        <p:spPr>
          <a:xfrm>
            <a:off x="2591850" y="321475"/>
            <a:ext cx="4068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End Points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00" y="1371650"/>
            <a:ext cx="29241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00" y="2029925"/>
            <a:ext cx="34099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900" y="2650100"/>
            <a:ext cx="29622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900" y="3241700"/>
            <a:ext cx="34861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900" y="3861875"/>
            <a:ext cx="37528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/>
        </p:nvSpPr>
        <p:spPr>
          <a:xfrm>
            <a:off x="1366250" y="261200"/>
            <a:ext cx="70323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4800">
                <a:solidFill>
                  <a:srgbClr val="FFFFFF"/>
                </a:solidFill>
              </a:rPr>
              <a:t>Requests and responses 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314" name="Google Shape;3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88" y="1115000"/>
            <a:ext cx="36099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2"/>
          <p:cNvPicPr preferRelativeResize="0"/>
          <p:nvPr/>
        </p:nvPicPr>
        <p:blipFill rotWithShape="1">
          <a:blip r:embed="rId5">
            <a:alphaModFix/>
          </a:blip>
          <a:srcRect b="21728" l="0" r="0" t="0"/>
          <a:stretch/>
        </p:blipFill>
        <p:spPr>
          <a:xfrm>
            <a:off x="2033700" y="2340672"/>
            <a:ext cx="4574425" cy="18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7741" y="4340575"/>
            <a:ext cx="2418059" cy="5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450" y="1949025"/>
            <a:ext cx="46672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3"/>
          <p:cNvSpPr txBox="1"/>
          <p:nvPr/>
        </p:nvSpPr>
        <p:spPr>
          <a:xfrm>
            <a:off x="1778125" y="281275"/>
            <a:ext cx="51537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4800">
                <a:solidFill>
                  <a:srgbClr val="FFFFFF"/>
                </a:solidFill>
              </a:rPr>
              <a:t>Middlewares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324" name="Google Shape;3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25" y="1257575"/>
            <a:ext cx="3688024" cy="2977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3600"/>
              <a:t>                               Demo </a:t>
            </a:r>
            <a:r>
              <a:rPr lang="ar" sz="3600"/>
              <a:t>Time!</a:t>
            </a:r>
            <a:endParaRPr sz="3600"/>
          </a:p>
        </p:txBody>
      </p:sp>
      <p:pic>
        <p:nvPicPr>
          <p:cNvPr id="331" name="Google Shape;33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494" y="1568545"/>
            <a:ext cx="5975011" cy="200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b="1" lang="ar">
                <a:solidFill>
                  <a:schemeClr val="lt1"/>
                </a:solidFill>
              </a:rPr>
              <a:t>Multi Page Applications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44" name="Google Shape;34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5956" y="1268016"/>
            <a:ext cx="5272086" cy="351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b="1" lang="ar">
                <a:solidFill>
                  <a:schemeClr val="lt1"/>
                </a:solidFill>
              </a:rPr>
              <a:t>Single Page Applications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52" name="Google Shape;35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5341" y="2300920"/>
            <a:ext cx="2953313" cy="9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934" y="1912148"/>
            <a:ext cx="1769269" cy="176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2438" y="1588113"/>
            <a:ext cx="2417336" cy="241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/>
        </p:nvSpPr>
        <p:spPr>
          <a:xfrm>
            <a:off x="358849" y="295054"/>
            <a:ext cx="69138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| Node.js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0"/>
          <p:cNvSpPr txBox="1"/>
          <p:nvPr/>
        </p:nvSpPr>
        <p:spPr>
          <a:xfrm>
            <a:off x="358848" y="895218"/>
            <a:ext cx="6913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&gt; Dependencies and Package Manager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343" y="1730963"/>
            <a:ext cx="6249693" cy="243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Why React?</a:t>
            </a:r>
            <a:endParaRPr/>
          </a:p>
        </p:txBody>
      </p:sp>
      <p:sp>
        <p:nvSpPr>
          <p:cNvPr id="362" name="Google Shape;362;p5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-"/>
            </a:pPr>
            <a:r>
              <a:rPr lang="ar">
                <a:solidFill>
                  <a:schemeClr val="lt1"/>
                </a:solidFill>
              </a:rPr>
              <a:t>React is created by Facebook</a:t>
            </a:r>
            <a:endParaRPr/>
          </a:p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-"/>
            </a:pPr>
            <a:r>
              <a:rPr lang="ar">
                <a:solidFill>
                  <a:schemeClr val="lt1"/>
                </a:solidFill>
              </a:rPr>
              <a:t>Widely used (Netflix – Yahoo – Khan Academy – Airbnb)</a:t>
            </a:r>
            <a:endParaRPr/>
          </a:p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-"/>
            </a:pPr>
            <a:r>
              <a:rPr lang="ar">
                <a:solidFill>
                  <a:schemeClr val="lt1"/>
                </a:solidFill>
              </a:rPr>
              <a:t>Has an easy learning curve</a:t>
            </a:r>
            <a:endParaRPr/>
          </a:p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-"/>
            </a:pPr>
            <a:r>
              <a:rPr lang="ar">
                <a:solidFill>
                  <a:schemeClr val="lt1"/>
                </a:solidFill>
              </a:rPr>
              <a:t>Has a huge community</a:t>
            </a:r>
            <a:endParaRPr/>
          </a:p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-"/>
            </a:pPr>
            <a:r>
              <a:rPr lang="ar"/>
              <a:t>Rapidly moving forward</a:t>
            </a:r>
            <a:endParaRPr>
              <a:solidFill>
                <a:schemeClr val="lt1"/>
              </a:solidFill>
            </a:endParaRPr>
          </a:p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-"/>
            </a:pPr>
            <a:r>
              <a:rPr lang="ar">
                <a:solidFill>
                  <a:schemeClr val="lt1"/>
                </a:solidFill>
              </a:rPr>
              <a:t>React Native!</a:t>
            </a:r>
            <a:endParaRPr>
              <a:solidFill>
                <a:schemeClr val="lt1"/>
              </a:solidFill>
            </a:endParaRPr>
          </a:p>
          <a:p>
            <a:pPr indent="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Getting Started</a:t>
            </a:r>
            <a:endParaRPr/>
          </a:p>
        </p:txBody>
      </p:sp>
      <p:sp>
        <p:nvSpPr>
          <p:cNvPr id="370" name="Google Shape;370;p5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74650" lvl="0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/>
            </a:pPr>
            <a:r>
              <a:rPr lang="ar"/>
              <a:t>Install NodeJS &gt;= 6, NPM &gt;= 5.2</a:t>
            </a:r>
            <a:endParaRPr/>
          </a:p>
          <a:p>
            <a:pPr indent="-374650" lvl="0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/>
            </a:pPr>
            <a:r>
              <a:rPr lang="ar"/>
              <a:t>npm install –g create-react-app</a:t>
            </a:r>
            <a:endParaRPr/>
          </a:p>
          <a:p>
            <a:pPr indent="-374650" lvl="0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/>
            </a:pPr>
            <a:r>
              <a:rPr lang="ar"/>
              <a:t>create-react-app &lt;project-name&gt;</a:t>
            </a:r>
            <a:endParaRPr/>
          </a:p>
          <a:p>
            <a:pPr indent="-374650" lvl="0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/>
            </a:pPr>
            <a:r>
              <a:rPr lang="ar"/>
              <a:t>cd &lt;project-name&gt;</a:t>
            </a:r>
            <a:endParaRPr/>
          </a:p>
          <a:p>
            <a:pPr indent="-374650" lvl="0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/>
            </a:pPr>
            <a:r>
              <a:rPr lang="ar"/>
              <a:t>npm start</a:t>
            </a:r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Project Structure</a:t>
            </a:r>
            <a:endParaRPr/>
          </a:p>
        </p:txBody>
      </p:sp>
      <p:sp>
        <p:nvSpPr>
          <p:cNvPr id="378" name="Google Shape;378;p60"/>
          <p:cNvSpPr txBox="1"/>
          <p:nvPr>
            <p:ph idx="1" type="body"/>
          </p:nvPr>
        </p:nvSpPr>
        <p:spPr>
          <a:xfrm>
            <a:off x="5610386" y="1483519"/>
            <a:ext cx="2904900" cy="3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ar"/>
              <a:t>Grouping by File Type: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ar"/>
              <a:t>components/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ar"/>
              <a:t>	Avatar.js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ar"/>
              <a:t>	Header.js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ar"/>
              <a:t>containers/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ar"/>
              <a:t>	Feed.js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ar"/>
              <a:t>	Profile.js</a:t>
            </a:r>
            <a:endParaRPr/>
          </a:p>
        </p:txBody>
      </p:sp>
      <p:sp>
        <p:nvSpPr>
          <p:cNvPr id="379" name="Google Shape;379;p60"/>
          <p:cNvSpPr txBox="1"/>
          <p:nvPr/>
        </p:nvSpPr>
        <p:spPr>
          <a:xfrm>
            <a:off x="742950" y="1483518"/>
            <a:ext cx="2904900" cy="3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ar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Grouping by Feature: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a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common/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a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Avatar.js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a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Avatar.css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a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feed/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a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Feed.js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a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profile/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a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Profile.js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React Components</a:t>
            </a:r>
            <a:endParaRPr/>
          </a:p>
        </p:txBody>
      </p:sp>
      <p:pic>
        <p:nvPicPr>
          <p:cNvPr id="387" name="Google Shape;38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99" y="515950"/>
            <a:ext cx="8074606" cy="43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JSX</a:t>
            </a:r>
            <a:endParaRPr/>
          </a:p>
        </p:txBody>
      </p:sp>
      <p:pic>
        <p:nvPicPr>
          <p:cNvPr id="395" name="Google Shape;39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8016"/>
            <a:ext cx="9143999" cy="307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Virtual DOM</a:t>
            </a:r>
            <a:endParaRPr/>
          </a:p>
        </p:txBody>
      </p:sp>
      <p:pic>
        <p:nvPicPr>
          <p:cNvPr id="403" name="Google Shape;4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5700" y="1268024"/>
            <a:ext cx="4809649" cy="29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3"/>
          <p:cNvSpPr txBox="1"/>
          <p:nvPr/>
        </p:nvSpPr>
        <p:spPr>
          <a:xfrm>
            <a:off x="732295" y="1268016"/>
            <a:ext cx="28710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ar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can be no more than one component on the root level.</a:t>
            </a:r>
            <a:endParaRPr sz="1100"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ar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React.Fragment can be used if more than one component is needed on the root level.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Data flow</a:t>
            </a:r>
            <a:endParaRPr/>
          </a:p>
        </p:txBody>
      </p:sp>
      <p:pic>
        <p:nvPicPr>
          <p:cNvPr id="412" name="Google Shape;412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5225" y="770925"/>
            <a:ext cx="3610200" cy="3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4"/>
          <p:cNvSpPr txBox="1"/>
          <p:nvPr/>
        </p:nvSpPr>
        <p:spPr>
          <a:xfrm>
            <a:off x="628650" y="1085565"/>
            <a:ext cx="3952200" cy="3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ar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flows down</a:t>
            </a:r>
            <a:endParaRPr sz="1100"/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ar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Props is immutable</a:t>
            </a:r>
            <a:endParaRPr sz="1100"/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ar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is mutable</a:t>
            </a:r>
            <a:endParaRPr sz="1100"/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ar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data can be passed to children components as props</a:t>
            </a:r>
            <a:endParaRPr sz="1100"/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ar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Events flow up through handler props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Changing the State</a:t>
            </a:r>
            <a:endParaRPr/>
          </a:p>
        </p:txBody>
      </p:sp>
      <p:pic>
        <p:nvPicPr>
          <p:cNvPr id="421" name="Google Shape;4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8275"/>
            <a:ext cx="9143998" cy="36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Handling Events</a:t>
            </a:r>
            <a:endParaRPr/>
          </a:p>
        </p:txBody>
      </p:sp>
      <p:pic>
        <p:nvPicPr>
          <p:cNvPr id="429" name="Google Shape;42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692" y="689036"/>
            <a:ext cx="7796618" cy="462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React Dev-Tools</a:t>
            </a:r>
            <a:endParaRPr/>
          </a:p>
        </p:txBody>
      </p:sp>
      <p:pic>
        <p:nvPicPr>
          <p:cNvPr id="435" name="Google Shape;43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9018" y="1151779"/>
            <a:ext cx="4401458" cy="345121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7"/>
          <p:cNvSpPr txBox="1"/>
          <p:nvPr/>
        </p:nvSpPr>
        <p:spPr>
          <a:xfrm>
            <a:off x="628650" y="1268016"/>
            <a:ext cx="35211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Chrome or Firefox extension that helps in tracking the component states, props or rendering changes.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standalone app is available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/>
        </p:nvSpPr>
        <p:spPr>
          <a:xfrm>
            <a:off x="358849" y="295054"/>
            <a:ext cx="69138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3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Node.js</a:t>
            </a:r>
            <a:endParaRPr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8396" y="895218"/>
            <a:ext cx="2892954" cy="392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Stateless Functional Components</a:t>
            </a:r>
            <a:endParaRPr/>
          </a:p>
        </p:txBody>
      </p:sp>
      <p:pic>
        <p:nvPicPr>
          <p:cNvPr id="443" name="Google Shape;443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375" y="1268025"/>
            <a:ext cx="7935900" cy="3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Pure Components</a:t>
            </a:r>
            <a:endParaRPr/>
          </a:p>
        </p:txBody>
      </p:sp>
      <p:pic>
        <p:nvPicPr>
          <p:cNvPr id="451" name="Google Shape;451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920075"/>
            <a:ext cx="7886700" cy="3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/>
          <p:nvPr>
            <p:ph type="title"/>
          </p:nvPr>
        </p:nvSpPr>
        <p:spPr>
          <a:xfrm>
            <a:off x="551050" y="-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Let’s Make a List! (JS inside JSX)</a:t>
            </a:r>
            <a:endParaRPr/>
          </a:p>
        </p:txBody>
      </p:sp>
      <p:pic>
        <p:nvPicPr>
          <p:cNvPr id="459" name="Google Shape;459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000" y="920075"/>
            <a:ext cx="6632700" cy="40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Routing</a:t>
            </a:r>
            <a:endParaRPr/>
          </a:p>
        </p:txBody>
      </p:sp>
      <p:sp>
        <p:nvSpPr>
          <p:cNvPr id="467" name="Google Shape;467;p7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ar"/>
              <a:t>Client side routing is different in SPAs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ar"/>
              <a:t>Special libraries are used to get the routing up and running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ar"/>
              <a:t>We’ll use: react-router-dom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ar"/>
              <a:t>npm i react-router-dom</a:t>
            </a:r>
            <a:endParaRPr/>
          </a:p>
        </p:txBody>
      </p:sp>
      <p:pic>
        <p:nvPicPr>
          <p:cNvPr id="468" name="Google Shape;46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2"/>
          <p:cNvSpPr txBox="1"/>
          <p:nvPr>
            <p:ph type="title"/>
          </p:nvPr>
        </p:nvSpPr>
        <p:spPr>
          <a:xfrm>
            <a:off x="628650" y="1851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react-router-dom</a:t>
            </a:r>
            <a:endParaRPr/>
          </a:p>
        </p:txBody>
      </p:sp>
      <p:pic>
        <p:nvPicPr>
          <p:cNvPr id="475" name="Google Shape;475;p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982625"/>
            <a:ext cx="7640700" cy="39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ar"/>
              <a:t>Global State Management</a:t>
            </a:r>
            <a:endParaRPr/>
          </a:p>
        </p:txBody>
      </p:sp>
      <p:sp>
        <p:nvSpPr>
          <p:cNvPr id="482" name="Google Shape;482;p7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ar"/>
              <a:t>Redux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ar"/>
              <a:t>Flux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ar"/>
              <a:t>MobX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ar"/>
              <a:t>Context API (React 16)</a:t>
            </a:r>
            <a:endParaRPr/>
          </a:p>
        </p:txBody>
      </p:sp>
      <p:pic>
        <p:nvPicPr>
          <p:cNvPr id="483" name="Google Shape;48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5765" y="1147519"/>
            <a:ext cx="4796628" cy="299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/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3600"/>
              <a:t>                               Demo Time!</a:t>
            </a:r>
            <a:endParaRPr sz="3600"/>
          </a:p>
        </p:txBody>
      </p:sp>
      <p:pic>
        <p:nvPicPr>
          <p:cNvPr id="490" name="Google Shape;49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700" y="598500"/>
            <a:ext cx="3465849" cy="346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6"/>
          <p:cNvSpPr txBox="1"/>
          <p:nvPr>
            <p:ph type="title"/>
          </p:nvPr>
        </p:nvSpPr>
        <p:spPr>
          <a:xfrm>
            <a:off x="582155" y="207466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Calibri"/>
              <a:buNone/>
            </a:pPr>
            <a:r>
              <a:rPr lang="ar" sz="9000"/>
              <a:t>Thank You!</a:t>
            </a:r>
            <a:endParaRPr sz="9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/>
        </p:nvSpPr>
        <p:spPr>
          <a:xfrm>
            <a:off x="358849" y="295054"/>
            <a:ext cx="69138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| Node.js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358848" y="895218"/>
            <a:ext cx="6913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&gt; Module Systems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238" name="Google Shape;2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959" y="2025179"/>
            <a:ext cx="7210780" cy="167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50" y="478200"/>
            <a:ext cx="7241650" cy="37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00" y="338450"/>
            <a:ext cx="7194250" cy="39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25" y="344375"/>
            <a:ext cx="7258277" cy="393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6"/>
          <p:cNvPicPr preferRelativeResize="0"/>
          <p:nvPr/>
        </p:nvPicPr>
        <p:blipFill rotWithShape="1">
          <a:blip r:embed="rId3">
            <a:alphaModFix/>
          </a:blip>
          <a:srcRect b="109" l="0" r="0" t="99"/>
          <a:stretch/>
        </p:blipFill>
        <p:spPr>
          <a:xfrm>
            <a:off x="673800" y="539250"/>
            <a:ext cx="7796399" cy="40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ctrTitle"/>
          </p:nvPr>
        </p:nvSpPr>
        <p:spPr>
          <a:xfrm>
            <a:off x="311708" y="1157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REST API ?</a:t>
            </a:r>
            <a:endParaRPr/>
          </a:p>
        </p:txBody>
      </p:sp>
      <p:pic>
        <p:nvPicPr>
          <p:cNvPr id="274" name="Google Shape;27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106" y="4467802"/>
            <a:ext cx="1499191" cy="5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